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7_C461232E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1" r:id="rId5"/>
    <p:sldId id="272" r:id="rId6"/>
    <p:sldId id="260" r:id="rId7"/>
    <p:sldId id="264" r:id="rId8"/>
    <p:sldId id="267" r:id="rId9"/>
    <p:sldId id="268" r:id="rId10"/>
    <p:sldId id="269" r:id="rId11"/>
    <p:sldId id="262" r:id="rId12"/>
    <p:sldId id="263" r:id="rId13"/>
    <p:sldId id="261" r:id="rId14"/>
    <p:sldId id="266" r:id="rId15"/>
    <p:sldId id="270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57083F8-D4B8-B40C-31B9-12A8B26810C3}" name="Yari Steennot" initials="YS" userId="S::yari.steennot@ugent.be::7510d315-955b-48ce-a923-6606fe6f280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modernComment_107_C461232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EBB2B31-4200-430D-B2A0-7D954EE60079}" authorId="{657083F8-D4B8-B40C-31B9-12A8B26810C3}" created="2024-10-13T11:55:36.433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294700334" sldId="263"/>
      <ac:picMk id="5" creationId="{60D7A2A9-C91F-5FA1-815A-DFFF69532288}"/>
    </ac:deMkLst>
    <p188:txBody>
      <a:bodyPr/>
      <a:lstStyle/>
      <a:p>
        <a:r>
          <a:rPr lang="nl-NL"/>
          <a:t>Waar heb je die percentages gevonden?</a:t>
        </a:r>
      </a:p>
    </p188:txBody>
  </p188:cm>
</p188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98DC8C-9C5A-C6C5-F03B-3175C8404E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606FBE3-D23C-2819-689C-2D6EE72971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650DECE-1A91-4DB8-E493-515FB7C6D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F8AD0F0-0B50-6D63-C174-144EC0A8D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147EDE6-4904-D936-87EA-A21B4A81F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09081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02915D-765D-2295-CCA7-055D5E197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1041D9C-598B-C08A-E9B6-B75DCCB3BA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B8CC941-9E19-E6FB-D1BD-A9A607190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7CD7233-7435-5AA8-173F-C9E272E5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3AD1917-4571-C6D9-038F-B90476C5C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9618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B788BAF4-A78C-ED88-5AB3-1A074ED603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11D724E-DB44-BF0E-BBE1-AB8AD80092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EB7742C-3C88-84CD-56A0-D6AB16D12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4812E71-0CEC-2381-1118-5CA988F8D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F29CA40-38E2-7757-AC7F-0719FA4E6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78782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89BCD0-0CBC-986E-CF27-5E51C5F3A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B9A1A54-D89B-7D37-2869-E462DADE5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424ABEA-678F-1845-2230-225563082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D499F35-081D-EC5A-233F-D5D93ED39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5A22FA-0CE1-ABEB-EA72-6B4791708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3168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47CD0F-B458-444F-0DDC-45BC92A0D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26D905B-A3EE-DF1A-9161-C965FC2D2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7055990-122D-454A-4F13-17D01C470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B8BDCF2-3ECE-E325-4ABD-75B9AB560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F1C4A9-17CC-C5C4-3284-6BBFC37F1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52072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CB4266-8F7C-6EFE-9FFF-53584B843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FE3DBC-925D-4639-1A42-7DAB9F5273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49C8C90-E01B-BCB5-529E-68ED9DB2A8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F4143DC-FFAB-29D5-4203-D2C61F94D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BE01526-52BF-C247-2A5D-A69259C38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467F480-6234-9003-DE93-BFB9664D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2387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FC4A2A-430D-1709-A0B4-21D5A3CE2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E055B99-A2FF-24DE-47D1-29BCBC160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26DD52A-A66F-5005-E4DD-A05E576F7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779A37-E446-84ED-6C98-4C1BFF1E96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3F75070-5758-23C3-8B7B-38BC664BD3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26CC5B49-724D-A332-E464-9FE6A38A9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4D030FBF-5148-464F-405A-65E2C39CD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4229A9DC-DB19-1D91-6492-353918B6C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78039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262D5-9B54-D92B-43BB-9E905728E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49D7A43-D826-4860-A87B-A567209C8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1338922-754B-196E-7032-185566392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2F6AE9E-EE51-1F66-12DE-52C17D394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0160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E08C36CF-21D1-E297-A11A-1BC4771A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216A4C1-DEF3-9478-FDA4-2CAD9C379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F469F97-D5DD-D1F3-2BEF-ABD6EDCDE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027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844716-2553-95EF-31A8-C980DDA7B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79CDFAE-FCC2-A59F-A3AB-D679E80F3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637AD61-5222-0323-581F-8C76E192D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93BBDBC-7C6F-21ED-4175-C1301B0A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A079C12-03D5-8844-2543-85E274D5D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6B4CEC8-8307-3DF4-B310-FA06095C5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41641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7AC3EF-BD71-232C-997C-D5B22061C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76C23E58-7513-1343-0DBD-CB290A0023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7B08A28-7D39-FD8A-DABB-F52026D55E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1F07AD6-9D7D-C72C-3186-0A42E41F7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2DCE538-B0EA-C64F-8294-7C6E7231E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00CACEF-22BC-D374-C4C7-688FC566A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68568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CA8DFDB-F4B7-5D20-4F1E-0F40B0507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780C3B1-7BD9-7164-40F7-2D96FEFD4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762BD87-91FB-0747-61B0-7062FD2240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FA2FAA-59E0-43E9-BD7F-C6087F83E778}" type="datetimeFigureOut">
              <a:rPr lang="nl-BE" smtClean="0"/>
              <a:t>11/10/2025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A42300A-5C41-8C26-5BBC-E54C0390CB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D78B858-61D6-3CF5-2971-7DFAB47DED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50EE-B07B-4A3A-B169-0E90C52ED8A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17041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8/10/relationships/comments" Target="../comments/modernComment_107_C461232E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B5726F-E795-2D1E-D428-9BAF320906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F13731-9844-B6E1-CD1C-1F7B6AC391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29820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1D59F0-35FF-7AB7-5813-E342BDF30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ea typeface="Calibri Light"/>
                <a:cs typeface="Calibri Light"/>
              </a:rPr>
              <a:t>SWOT-analysis: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C8AC977-0012-8831-03BE-706A1762B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>
                <a:ea typeface="+mn-lt"/>
                <a:cs typeface="+mn-lt"/>
              </a:rPr>
              <a:t>Significant brand </a:t>
            </a:r>
            <a:r>
              <a:rPr lang="nl-NL" err="1">
                <a:ea typeface="+mn-lt"/>
                <a:cs typeface="+mn-lt"/>
              </a:rPr>
              <a:t>equity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and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global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recognition</a:t>
            </a:r>
            <a:endParaRPr lang="nl-NL">
              <a:ea typeface="+mn-lt"/>
              <a:cs typeface="+mn-lt"/>
            </a:endParaRPr>
          </a:p>
          <a:p>
            <a:r>
              <a:rPr lang="nl-NL">
                <a:ea typeface="+mn-lt"/>
                <a:cs typeface="+mn-lt"/>
              </a:rPr>
              <a:t>Family Control </a:t>
            </a:r>
            <a:r>
              <a:rPr lang="nl-NL" err="1">
                <a:ea typeface="+mn-lt"/>
                <a:cs typeface="+mn-lt"/>
              </a:rPr>
              <a:t>and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Stability</a:t>
            </a:r>
            <a:endParaRPr lang="nl-NL">
              <a:ea typeface="+mn-lt"/>
              <a:cs typeface="+mn-lt"/>
            </a:endParaRPr>
          </a:p>
          <a:p>
            <a:r>
              <a:rPr lang="nl-NL" err="1">
                <a:ea typeface="+mn-lt"/>
                <a:cs typeface="+mn-lt"/>
              </a:rPr>
              <a:t>Pushing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innovative</a:t>
            </a:r>
            <a:r>
              <a:rPr lang="nl-NL">
                <a:ea typeface="+mn-lt"/>
                <a:cs typeface="+mn-lt"/>
              </a:rPr>
              <a:t> beauty </a:t>
            </a:r>
            <a:r>
              <a:rPr lang="nl-NL" err="1">
                <a:ea typeface="+mn-lt"/>
                <a:cs typeface="+mn-lt"/>
              </a:rPr>
              <a:t>and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fragrance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products</a:t>
            </a:r>
            <a:endParaRPr lang="nl-NL">
              <a:ea typeface="+mn-lt"/>
              <a:cs typeface="+mn-lt"/>
            </a:endParaRPr>
          </a:p>
          <a:p>
            <a:r>
              <a:rPr lang="nl-NL">
                <a:ea typeface="+mn-lt"/>
                <a:cs typeface="+mn-lt"/>
              </a:rPr>
              <a:t>Heavy </a:t>
            </a:r>
            <a:r>
              <a:rPr lang="nl-NL" err="1">
                <a:ea typeface="+mn-lt"/>
                <a:cs typeface="+mn-lt"/>
              </a:rPr>
              <a:t>Reliance</a:t>
            </a:r>
            <a:r>
              <a:rPr lang="nl-NL">
                <a:ea typeface="+mn-lt"/>
                <a:cs typeface="+mn-lt"/>
              </a:rPr>
              <a:t> on </a:t>
            </a:r>
            <a:r>
              <a:rPr lang="nl-NL" err="1">
                <a:ea typeface="+mn-lt"/>
                <a:cs typeface="+mn-lt"/>
              </a:rPr>
              <a:t>Fragrance</a:t>
            </a:r>
            <a:r>
              <a:rPr lang="nl-NL">
                <a:ea typeface="+mn-lt"/>
                <a:cs typeface="+mn-lt"/>
              </a:rPr>
              <a:t> Sales</a:t>
            </a:r>
          </a:p>
          <a:p>
            <a:r>
              <a:rPr lang="nl-NL">
                <a:ea typeface="+mn-lt"/>
                <a:cs typeface="+mn-lt"/>
              </a:rPr>
              <a:t>Expansion </a:t>
            </a:r>
            <a:r>
              <a:rPr lang="nl-NL" err="1">
                <a:ea typeface="+mn-lt"/>
                <a:cs typeface="+mn-lt"/>
              </a:rPr>
              <a:t>into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Skincare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and</a:t>
            </a:r>
            <a:r>
              <a:rPr lang="nl-NL">
                <a:ea typeface="+mn-lt"/>
                <a:cs typeface="+mn-lt"/>
              </a:rPr>
              <a:t> </a:t>
            </a:r>
            <a:r>
              <a:rPr lang="nl-NL" err="1">
                <a:ea typeface="+mn-lt"/>
                <a:cs typeface="+mn-lt"/>
              </a:rPr>
              <a:t>Wellness</a:t>
            </a:r>
          </a:p>
          <a:p>
            <a:r>
              <a:rPr lang="nl-NL">
                <a:ea typeface="+mn-lt"/>
                <a:cs typeface="+mn-lt"/>
              </a:rPr>
              <a:t>Intense </a:t>
            </a:r>
            <a:r>
              <a:rPr lang="nl-NL" err="1">
                <a:ea typeface="+mn-lt"/>
                <a:cs typeface="+mn-lt"/>
              </a:rPr>
              <a:t>Competitiom</a:t>
            </a:r>
          </a:p>
        </p:txBody>
      </p:sp>
    </p:spTree>
    <p:extLst>
      <p:ext uri="{BB962C8B-B14F-4D97-AF65-F5344CB8AC3E}">
        <p14:creationId xmlns:p14="http://schemas.microsoft.com/office/powerpoint/2010/main" val="3385545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C09BAA-F89B-38AE-FC89-BF0212815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err="1"/>
              <a:t>Mangement</a:t>
            </a:r>
            <a:r>
              <a:rPr lang="nl-BE"/>
              <a:t>: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D5444683-E52C-8914-71B9-619509261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27577"/>
            <a:ext cx="6433453" cy="468761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B0AFD153-2F94-BBF9-9352-D1C0021F6C26}"/>
              </a:ext>
            </a:extLst>
          </p:cNvPr>
          <p:cNvSpPr txBox="1"/>
          <p:nvPr/>
        </p:nvSpPr>
        <p:spPr>
          <a:xfrm>
            <a:off x="7330313" y="1461025"/>
            <a:ext cx="4420859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>
                <a:ea typeface="Calibri"/>
                <a:cs typeface="Calibri"/>
              </a:rPr>
              <a:t>Marc </a:t>
            </a:r>
            <a:r>
              <a:rPr lang="nl-NL" err="1">
                <a:ea typeface="Calibri"/>
                <a:cs typeface="Calibri"/>
              </a:rPr>
              <a:t>Puig</a:t>
            </a:r>
            <a:r>
              <a:rPr lang="nl-NL">
                <a:ea typeface="Calibri"/>
                <a:cs typeface="Calibri"/>
              </a:rPr>
              <a:t>:</a:t>
            </a:r>
          </a:p>
          <a:p>
            <a:pPr marL="285750" indent="-285750">
              <a:buFont typeface="Calibri"/>
              <a:buChar char="-"/>
            </a:pPr>
            <a:r>
              <a:rPr lang="nl-NL">
                <a:ea typeface="Calibri"/>
                <a:cs typeface="Calibri"/>
              </a:rPr>
              <a:t>Engineering </a:t>
            </a:r>
            <a:r>
              <a:rPr lang="nl-NL" err="1">
                <a:ea typeface="Calibri"/>
                <a:cs typeface="Calibri"/>
              </a:rPr>
              <a:t>degree</a:t>
            </a:r>
            <a:r>
              <a:rPr lang="nl-NL">
                <a:ea typeface="Calibri"/>
                <a:cs typeface="Calibri"/>
              </a:rPr>
              <a:t> </a:t>
            </a:r>
          </a:p>
          <a:p>
            <a:pPr marL="285750" indent="-285750">
              <a:buFont typeface="Calibri"/>
              <a:buChar char="-"/>
            </a:pPr>
            <a:r>
              <a:rPr lang="nl-NL">
                <a:ea typeface="Calibri"/>
                <a:cs typeface="Calibri"/>
              </a:rPr>
              <a:t>Executive programs at Harvard </a:t>
            </a:r>
            <a:endParaRPr lang="nl-NL"/>
          </a:p>
          <a:p>
            <a:pPr marL="285750" indent="-285750">
              <a:buFont typeface="Calibri"/>
              <a:buChar char="-"/>
            </a:pPr>
            <a:r>
              <a:rPr lang="nl-NL">
                <a:ea typeface="Calibri"/>
                <a:cs typeface="Calibri"/>
              </a:rPr>
              <a:t>1986</a:t>
            </a:r>
          </a:p>
          <a:p>
            <a:pPr marL="285750" indent="-285750">
              <a:buFont typeface="Calibri"/>
              <a:buChar char="-"/>
            </a:pPr>
            <a:r>
              <a:rPr lang="nl-NL" err="1">
                <a:ea typeface="Calibri"/>
                <a:cs typeface="Calibri"/>
              </a:rPr>
              <a:t>Puig</a:t>
            </a:r>
            <a:r>
              <a:rPr lang="nl-NL">
                <a:ea typeface="Calibri"/>
                <a:cs typeface="Calibri"/>
              </a:rPr>
              <a:t> Brands</a:t>
            </a:r>
          </a:p>
          <a:p>
            <a:endParaRPr lang="nl-NL">
              <a:ea typeface="Calibri"/>
              <a:cs typeface="Calibri"/>
            </a:endParaRPr>
          </a:p>
          <a:p>
            <a:pPr marL="285750" indent="-285750">
              <a:buFont typeface="Calibri"/>
              <a:buChar char="-"/>
            </a:pPr>
            <a:endParaRPr lang="nl-NL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860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CAC3AB-451E-2C76-BA7D-9C55CDAA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3" y="325369"/>
            <a:ext cx="10515600" cy="1325563"/>
          </a:xfrm>
          <a:ln>
            <a:solidFill>
              <a:srgbClr val="4472C4"/>
            </a:solidFill>
          </a:ln>
        </p:spPr>
        <p:txBody>
          <a:bodyPr/>
          <a:lstStyle/>
          <a:p>
            <a:r>
              <a:rPr lang="nl-BE" err="1"/>
              <a:t>Ownership</a:t>
            </a:r>
            <a:r>
              <a:rPr lang="nl-BE"/>
              <a:t>: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DF90402F-89F2-8E8E-5854-46822A5FC5AF}"/>
              </a:ext>
            </a:extLst>
          </p:cNvPr>
          <p:cNvSpPr txBox="1"/>
          <p:nvPr/>
        </p:nvSpPr>
        <p:spPr>
          <a:xfrm>
            <a:off x="242371" y="1465243"/>
            <a:ext cx="527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- 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FF5AD26B-C961-D553-BE1E-FD83A3B3A270}"/>
              </a:ext>
            </a:extLst>
          </p:cNvPr>
          <p:cNvSpPr txBox="1"/>
          <p:nvPr/>
        </p:nvSpPr>
        <p:spPr>
          <a:xfrm>
            <a:off x="242371" y="1465243"/>
            <a:ext cx="5354198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BE"/>
              <a:t>71,7% Family </a:t>
            </a:r>
            <a:r>
              <a:rPr lang="nl-BE" err="1"/>
              <a:t>Puig</a:t>
            </a:r>
            <a:endParaRPr lang="nl-NL" err="1"/>
          </a:p>
          <a:p>
            <a:pPr marL="285750" indent="-285750">
              <a:buFont typeface="Arial"/>
              <a:buChar char="•"/>
            </a:pPr>
            <a:r>
              <a:rPr lang="nl-BE"/>
              <a:t>28,3% Free </a:t>
            </a:r>
            <a:r>
              <a:rPr lang="nl-BE" err="1"/>
              <a:t>float</a:t>
            </a:r>
            <a:endParaRPr lang="nl-BE" err="1">
              <a:ea typeface="Calibri"/>
              <a:cs typeface="Calibri"/>
            </a:endParaRPr>
          </a:p>
          <a:p>
            <a:pPr marL="742950" lvl="1" indent="-285750">
              <a:buFont typeface="Courier New"/>
              <a:buChar char="o"/>
            </a:pPr>
            <a:r>
              <a:rPr lang="nl-BE">
                <a:ea typeface="Calibri"/>
                <a:cs typeface="Calibri"/>
              </a:rPr>
              <a:t>20% </a:t>
            </a:r>
            <a:r>
              <a:rPr lang="nl-BE" err="1">
                <a:ea typeface="Calibri"/>
                <a:cs typeface="Calibri"/>
              </a:rPr>
              <a:t>Institutions</a:t>
            </a:r>
          </a:p>
          <a:p>
            <a:pPr marL="742950" lvl="1" indent="-285750">
              <a:buFont typeface="Courier New"/>
              <a:buChar char="o"/>
            </a:pPr>
            <a:r>
              <a:rPr lang="nl-BE">
                <a:ea typeface="Calibri"/>
                <a:cs typeface="Calibri"/>
              </a:rPr>
              <a:t>80% Public</a:t>
            </a:r>
          </a:p>
          <a:p>
            <a:endParaRPr lang="nl-BE">
              <a:cs typeface="Calibri"/>
            </a:endParaRPr>
          </a:p>
          <a:p>
            <a:pPr marL="285750" indent="-285750">
              <a:buFontTx/>
              <a:buChar char="-"/>
            </a:pPr>
            <a:endParaRPr lang="nl-BE">
              <a:ea typeface="Calibri"/>
              <a:cs typeface="Calibri"/>
            </a:endParaRPr>
          </a:p>
          <a:p>
            <a:pPr marL="285750" indent="-285750">
              <a:buFontTx/>
              <a:buChar char="-"/>
            </a:pPr>
            <a:endParaRPr lang="nl-BE">
              <a:ea typeface="Calibri"/>
              <a:cs typeface="Calibri"/>
            </a:endParaRPr>
          </a:p>
        </p:txBody>
      </p:sp>
      <p:pic>
        <p:nvPicPr>
          <p:cNvPr id="5" name="Tijdelijke aanduiding voor inhoud 4" descr="Afbeelding met tekst, schermopname, software, nummer&#10;&#10;Automatisch gegenereerde beschrijving">
            <a:extLst>
              <a:ext uri="{FF2B5EF4-FFF2-40B4-BE49-F238E27FC236}">
                <a16:creationId xmlns:a16="http://schemas.microsoft.com/office/drawing/2014/main" id="{60D7A2A9-C91F-5FA1-815A-DFFF695322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5166" y="2760513"/>
            <a:ext cx="11946835" cy="3521855"/>
          </a:xfrm>
        </p:spPr>
      </p:pic>
    </p:spTree>
    <p:extLst>
      <p:ext uri="{BB962C8B-B14F-4D97-AF65-F5344CB8AC3E}">
        <p14:creationId xmlns:p14="http://schemas.microsoft.com/office/powerpoint/2010/main" val="329470033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928561-7703-6D2E-FA8A-7FE1D653C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Insiders: 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D2A9DC9-DEE5-2825-CC8D-D51A8FFA0C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429" y="2750862"/>
            <a:ext cx="10078278" cy="2795259"/>
          </a:xfr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C36D1911-4507-6423-18D4-85EC0CC4DE4F}"/>
              </a:ext>
            </a:extLst>
          </p:cNvPr>
          <p:cNvSpPr txBox="1"/>
          <p:nvPr/>
        </p:nvSpPr>
        <p:spPr>
          <a:xfrm>
            <a:off x="644434" y="1550126"/>
            <a:ext cx="5138625" cy="1193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/>
              <a:t>September voor €329.868 aan insiders transactions </a:t>
            </a:r>
          </a:p>
          <a:p>
            <a:pPr marL="285750" indent="-285750">
              <a:buFontTx/>
              <a:buChar char="-"/>
            </a:pPr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Maria Dolores Dancausa Treviño =&gt; Ex ceo van </a:t>
            </a:r>
            <a:r>
              <a:rPr lang="nl-BE" b="1" i="0" u="none" strike="noStrike">
                <a:solidFill>
                  <a:srgbClr val="000000"/>
                </a:solidFill>
                <a:effectLst/>
              </a:rPr>
              <a:t>Bankinter</a:t>
            </a:r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 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12752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5CE686-6AB5-2433-C096-B4B69D9BC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Koers</a:t>
            </a:r>
          </a:p>
        </p:txBody>
      </p:sp>
      <p:pic>
        <p:nvPicPr>
          <p:cNvPr id="3" name="Afbeelding 2" descr="Afbeelding met tekst, schermopname, diagram, Lettertype&#10;&#10;Automatisch gegenereerde beschrijving">
            <a:extLst>
              <a:ext uri="{FF2B5EF4-FFF2-40B4-BE49-F238E27FC236}">
                <a16:creationId xmlns:a16="http://schemas.microsoft.com/office/drawing/2014/main" id="{F2B696BE-94D6-D2F8-F68F-440AFABEC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495" y="1318592"/>
            <a:ext cx="5980070" cy="4432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41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416454-FE9C-280B-9458-41431EA29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ea typeface="Calibri Light"/>
                <a:cs typeface="Calibri Light"/>
              </a:rPr>
              <a:t>Conclusie: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0D0A8DF-B591-75AE-FDEB-A90BA5A41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Mooie groeivooruitzichten (hoofdzakelijk </a:t>
            </a:r>
            <a:r>
              <a:rPr lang="nl-NL" err="1"/>
              <a:t>skincare</a:t>
            </a:r>
            <a:r>
              <a:rPr lang="nl-NL"/>
              <a:t>)</a:t>
            </a:r>
          </a:p>
          <a:p>
            <a:r>
              <a:rPr lang="nl-NL"/>
              <a:t>Grote kaspositie</a:t>
            </a:r>
          </a:p>
          <a:p>
            <a:r>
              <a:rPr lang="nl-NL"/>
              <a:t>Sterke EBITDA</a:t>
            </a:r>
          </a:p>
          <a:p>
            <a:pPr marL="0" indent="0">
              <a:buNone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7828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BE4ED1A7-CD73-B031-562C-E3BAED151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617" y="590623"/>
            <a:ext cx="9570720" cy="539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627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7541388C-B5A4-FF61-54E7-AFF8C923F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251" y="602647"/>
            <a:ext cx="8549498" cy="565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414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B12F1A-57AA-852A-186F-0D36BDAF5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cs typeface="Calibri Light"/>
              </a:rPr>
              <a:t>Korte geschiedenis: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0B09BC-1C57-B1DC-CBAA-18111477E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sz="1900">
                <a:cs typeface="Calibri"/>
              </a:rPr>
              <a:t>1914: </a:t>
            </a:r>
            <a:r>
              <a:rPr lang="nl-NL" sz="1900" err="1">
                <a:cs typeface="Calibri"/>
              </a:rPr>
              <a:t>founded</a:t>
            </a:r>
            <a:r>
              <a:rPr lang="nl-NL" sz="1900">
                <a:cs typeface="Calibri"/>
              </a:rPr>
              <a:t> </a:t>
            </a:r>
            <a:r>
              <a:rPr lang="nl-NL" sz="1900" err="1">
                <a:cs typeface="Calibri"/>
              </a:rPr>
              <a:t>by</a:t>
            </a:r>
            <a:r>
              <a:rPr lang="nl-NL" sz="1900">
                <a:cs typeface="Calibri"/>
              </a:rPr>
              <a:t> Antonio </a:t>
            </a:r>
            <a:r>
              <a:rPr lang="nl-NL" sz="1900" err="1">
                <a:cs typeface="Calibri"/>
              </a:rPr>
              <a:t>Puig</a:t>
            </a:r>
            <a:r>
              <a:rPr lang="nl-NL" sz="1900">
                <a:cs typeface="Calibri"/>
              </a:rPr>
              <a:t> </a:t>
            </a:r>
            <a:r>
              <a:rPr lang="nl-NL" sz="1900" err="1">
                <a:cs typeface="Calibri"/>
              </a:rPr>
              <a:t>Castello</a:t>
            </a:r>
            <a:endParaRPr lang="nl-NL" sz="1900">
              <a:cs typeface="Calibri"/>
            </a:endParaRPr>
          </a:p>
          <a:p>
            <a:r>
              <a:rPr lang="nl-NL" sz="1900">
                <a:cs typeface="Calibri"/>
              </a:rPr>
              <a:t>1968: Paco </a:t>
            </a:r>
            <a:r>
              <a:rPr lang="nl-NL" sz="1900" err="1">
                <a:cs typeface="Calibri"/>
              </a:rPr>
              <a:t>Rabanne</a:t>
            </a:r>
            <a:endParaRPr lang="nl-NL" sz="1900">
              <a:cs typeface="Calibri"/>
            </a:endParaRPr>
          </a:p>
          <a:p>
            <a:r>
              <a:rPr lang="nl-NL" sz="1900">
                <a:cs typeface="Calibri"/>
              </a:rPr>
              <a:t>1988 – 1995: </a:t>
            </a:r>
            <a:r>
              <a:rPr lang="nl-NL" sz="1900" err="1">
                <a:cs typeface="Calibri"/>
              </a:rPr>
              <a:t>Purchase</a:t>
            </a:r>
            <a:r>
              <a:rPr lang="nl-NL" sz="1900">
                <a:cs typeface="Calibri"/>
              </a:rPr>
              <a:t> of Carolina </a:t>
            </a:r>
            <a:r>
              <a:rPr lang="nl-NL" sz="1900" err="1">
                <a:cs typeface="Calibri"/>
              </a:rPr>
              <a:t>Herrera</a:t>
            </a:r>
            <a:r>
              <a:rPr lang="nl-NL" sz="1900">
                <a:cs typeface="Calibri"/>
              </a:rPr>
              <a:t> </a:t>
            </a:r>
          </a:p>
          <a:p>
            <a:r>
              <a:rPr lang="nl-NL" sz="1900">
                <a:cs typeface="Calibri"/>
              </a:rPr>
              <a:t>2011: Jean Paul </a:t>
            </a:r>
            <a:r>
              <a:rPr lang="nl-NL" sz="1900" err="1">
                <a:cs typeface="Calibri"/>
              </a:rPr>
              <a:t>Gaultier</a:t>
            </a:r>
            <a:endParaRPr lang="nl-NL" sz="1900">
              <a:cs typeface="Calibri"/>
            </a:endParaRPr>
          </a:p>
          <a:p>
            <a:r>
              <a:rPr lang="nl-NL" sz="1900">
                <a:cs typeface="Calibri"/>
              </a:rPr>
              <a:t>2015: Niche parfum </a:t>
            </a:r>
            <a:r>
              <a:rPr lang="nl-NL" sz="1900" err="1">
                <a:cs typeface="Calibri"/>
              </a:rPr>
              <a:t>brands</a:t>
            </a:r>
            <a:endParaRPr lang="nl-NL" sz="1900">
              <a:cs typeface="Calibri"/>
            </a:endParaRPr>
          </a:p>
          <a:p>
            <a:r>
              <a:rPr lang="nl-NL" sz="1900">
                <a:cs typeface="Calibri"/>
              </a:rPr>
              <a:t>2018: Dries Van Noten</a:t>
            </a:r>
          </a:p>
          <a:p>
            <a:r>
              <a:rPr lang="nl-NL" sz="1900">
                <a:cs typeface="Calibri"/>
              </a:rPr>
              <a:t>2020: Charlotte </a:t>
            </a:r>
            <a:r>
              <a:rPr lang="nl-NL" sz="1900" err="1">
                <a:cs typeface="Calibri"/>
              </a:rPr>
              <a:t>Tilburry</a:t>
            </a:r>
            <a:endParaRPr lang="nl-NL" sz="1900">
              <a:cs typeface="Calibri"/>
            </a:endParaRPr>
          </a:p>
          <a:p>
            <a:r>
              <a:rPr lang="nl-NL" sz="1900">
                <a:cs typeface="Calibri"/>
              </a:rPr>
              <a:t>2021- 2022: </a:t>
            </a:r>
            <a:r>
              <a:rPr lang="nl-NL" sz="1900" err="1">
                <a:cs typeface="Calibri"/>
              </a:rPr>
              <a:t>Skincare</a:t>
            </a:r>
            <a:r>
              <a:rPr lang="nl-NL" sz="1900">
                <a:cs typeface="Calibri"/>
              </a:rPr>
              <a:t> </a:t>
            </a:r>
            <a:r>
              <a:rPr lang="nl-NL" sz="1900" err="1">
                <a:cs typeface="Calibri"/>
              </a:rPr>
              <a:t>and</a:t>
            </a:r>
            <a:r>
              <a:rPr lang="nl-NL" sz="1900">
                <a:cs typeface="Calibri"/>
              </a:rPr>
              <a:t> Make-up </a:t>
            </a:r>
            <a:r>
              <a:rPr lang="nl-NL" sz="1900" err="1">
                <a:cs typeface="Calibri"/>
              </a:rPr>
              <a:t>brands</a:t>
            </a:r>
            <a:endParaRPr lang="nl-NL" sz="1900">
              <a:cs typeface="Calibri"/>
            </a:endParaRPr>
          </a:p>
          <a:p>
            <a:endParaRPr lang="nl-NL">
              <a:cs typeface="Calibri"/>
            </a:endParaRPr>
          </a:p>
          <a:p>
            <a:endParaRPr lang="nl-NL">
              <a:cs typeface="Calibri"/>
            </a:endParaRPr>
          </a:p>
        </p:txBody>
      </p:sp>
      <p:pic>
        <p:nvPicPr>
          <p:cNvPr id="4" name="Afbeelding 3" descr="Afbeelding met trofee, zilver, tafelgerei&#10;&#10;Automatisch gegenereerde beschrijving">
            <a:extLst>
              <a:ext uri="{FF2B5EF4-FFF2-40B4-BE49-F238E27FC236}">
                <a16:creationId xmlns:a16="http://schemas.microsoft.com/office/drawing/2014/main" id="{0780DB08-8C50-71D3-069B-E24CFCC07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6334" y="553974"/>
            <a:ext cx="2537460" cy="2543556"/>
          </a:xfrm>
          <a:prstGeom prst="rect">
            <a:avLst/>
          </a:prstGeom>
        </p:spPr>
      </p:pic>
      <p:pic>
        <p:nvPicPr>
          <p:cNvPr id="5" name="Afbeelding 4" descr="Elle Perfumery - Carolina Herrera Online Sale">
            <a:extLst>
              <a:ext uri="{FF2B5EF4-FFF2-40B4-BE49-F238E27FC236}">
                <a16:creationId xmlns:a16="http://schemas.microsoft.com/office/drawing/2014/main" id="{29A6E13A-E079-FD43-C35C-5B2DEC5B6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048" y="3429000"/>
            <a:ext cx="2743200" cy="2743200"/>
          </a:xfrm>
          <a:prstGeom prst="rect">
            <a:avLst/>
          </a:prstGeom>
        </p:spPr>
      </p:pic>
      <p:pic>
        <p:nvPicPr>
          <p:cNvPr id="6" name="Afbeelding 5" descr="Afbeelding met tekst, Cosmetica&#10;&#10;Automatisch gegenereerde beschrijving">
            <a:extLst>
              <a:ext uri="{FF2B5EF4-FFF2-40B4-BE49-F238E27FC236}">
                <a16:creationId xmlns:a16="http://schemas.microsoft.com/office/drawing/2014/main" id="{D63ACFFC-BD9C-0945-AC43-111FE6141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768" y="4877822"/>
            <a:ext cx="6096000" cy="197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771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B131E4-7BCA-7883-7F1A-D43A26339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412" y="380519"/>
            <a:ext cx="10515600" cy="1325563"/>
          </a:xfrm>
        </p:spPr>
        <p:txBody>
          <a:bodyPr/>
          <a:lstStyle/>
          <a:p>
            <a:r>
              <a:rPr lang="nl-BE"/>
              <a:t>Bedrijfsactiviteit: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39A9A1B-C9C1-2496-BDEA-DE1C2D6E17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8667" y="2800"/>
            <a:ext cx="4457115" cy="6852400"/>
          </a:xfr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78C2BEDA-A9BB-86BE-ECA2-E974C46F3B5A}"/>
              </a:ext>
            </a:extLst>
          </p:cNvPr>
          <p:cNvSpPr txBox="1"/>
          <p:nvPr/>
        </p:nvSpPr>
        <p:spPr>
          <a:xfrm>
            <a:off x="297455" y="1443210"/>
            <a:ext cx="6632155" cy="19082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BE" sz="2000"/>
              <a:t>3 activiteiten:</a:t>
            </a:r>
            <a:endParaRPr lang="nl-NL" sz="2000">
              <a:ea typeface="Calibri"/>
              <a:cs typeface="Calibri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nl-BE" sz="2000" err="1"/>
              <a:t>Fragrance</a:t>
            </a:r>
            <a:r>
              <a:rPr lang="nl-BE" sz="2000"/>
              <a:t> </a:t>
            </a:r>
            <a:r>
              <a:rPr lang="nl-BE" sz="2000" err="1"/>
              <a:t>and</a:t>
            </a:r>
            <a:r>
              <a:rPr lang="nl-BE" sz="2000"/>
              <a:t> Fashion (72%)</a:t>
            </a:r>
            <a:endParaRPr lang="nl-BE" sz="2000">
              <a:ea typeface="Calibri"/>
              <a:cs typeface="Calibri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nl-BE" sz="2000" err="1"/>
              <a:t>Makeup</a:t>
            </a:r>
            <a:r>
              <a:rPr lang="nl-BE" sz="2000"/>
              <a:t> (18%)</a:t>
            </a:r>
            <a:endParaRPr lang="nl-BE" sz="200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nl-BE" sz="2000" err="1"/>
              <a:t>Skincare</a:t>
            </a:r>
            <a:r>
              <a:rPr lang="nl-BE" sz="2000"/>
              <a:t> ( 10%)</a:t>
            </a:r>
            <a:endParaRPr lang="nl-BE" sz="2000">
              <a:ea typeface="Calibri" panose="020F0502020204030204"/>
              <a:cs typeface="Calibri" panose="020F0502020204030204"/>
            </a:endParaRPr>
          </a:p>
          <a:p>
            <a:r>
              <a:rPr lang="nl-BE" sz="2000" err="1">
                <a:ea typeface="+mn-lt"/>
                <a:cs typeface="+mn-lt"/>
              </a:rPr>
              <a:t>Puig</a:t>
            </a:r>
            <a:r>
              <a:rPr lang="nl-BE" sz="2000">
                <a:ea typeface="+mn-lt"/>
                <a:cs typeface="+mn-lt"/>
              </a:rPr>
              <a:t> Brands </a:t>
            </a:r>
            <a:r>
              <a:rPr lang="nl-BE" sz="2000" err="1">
                <a:ea typeface="+mn-lt"/>
                <a:cs typeface="+mn-lt"/>
              </a:rPr>
              <a:t>operates</a:t>
            </a:r>
            <a:r>
              <a:rPr lang="nl-BE" sz="2000">
                <a:ea typeface="+mn-lt"/>
                <a:cs typeface="+mn-lt"/>
              </a:rPr>
              <a:t> in </a:t>
            </a:r>
            <a:r>
              <a:rPr lang="nl-BE" sz="2000" b="1">
                <a:ea typeface="+mn-lt"/>
                <a:cs typeface="+mn-lt"/>
              </a:rPr>
              <a:t>150 </a:t>
            </a:r>
            <a:r>
              <a:rPr lang="nl-BE" sz="2000" b="1" err="1">
                <a:ea typeface="+mn-lt"/>
                <a:cs typeface="+mn-lt"/>
              </a:rPr>
              <a:t>countries</a:t>
            </a:r>
            <a:r>
              <a:rPr lang="nl-BE" sz="2000">
                <a:ea typeface="+mn-lt"/>
                <a:cs typeface="+mn-lt"/>
              </a:rPr>
              <a:t> </a:t>
            </a:r>
            <a:r>
              <a:rPr lang="nl-BE" sz="2000" err="1">
                <a:ea typeface="+mn-lt"/>
                <a:cs typeface="+mn-lt"/>
              </a:rPr>
              <a:t>globally</a:t>
            </a:r>
            <a:endParaRPr lang="nl-BE" sz="2000" err="1">
              <a:ea typeface="Calibri"/>
              <a:cs typeface="Calibri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nl-BE"/>
          </a:p>
        </p:txBody>
      </p:sp>
      <p:pic>
        <p:nvPicPr>
          <p:cNvPr id="3" name="Afbeelding 2" descr="Afbeelding met tekst, schermopname, Lettertype, nummer&#10;&#10;Automatisch gegenereerde beschrijving">
            <a:extLst>
              <a:ext uri="{FF2B5EF4-FFF2-40B4-BE49-F238E27FC236}">
                <a16:creationId xmlns:a16="http://schemas.microsoft.com/office/drawing/2014/main" id="{928D47F3-C89A-768B-ED76-1190DC939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49" y="3014090"/>
            <a:ext cx="6450060" cy="363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437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F84470-6E0E-DF50-A762-88274234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Omzet per sector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D2CB3F89-313C-CE65-7F58-CA98F5253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1586" y="1242205"/>
            <a:ext cx="3180141" cy="5130242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A6AD705B-6487-08BF-5B7B-EDD3C0D97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1096" y="1250105"/>
            <a:ext cx="4183742" cy="5154198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110CDABC-1A5D-044C-A25A-2917CF81F785}"/>
              </a:ext>
            </a:extLst>
          </p:cNvPr>
          <p:cNvSpPr txBox="1"/>
          <p:nvPr/>
        </p:nvSpPr>
        <p:spPr>
          <a:xfrm>
            <a:off x="275422" y="1476260"/>
            <a:ext cx="45169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/>
              <a:t>Groots groeiende sector =&gt; Skincare</a:t>
            </a:r>
          </a:p>
          <a:p>
            <a:pPr marL="285750" indent="-285750">
              <a:buFontTx/>
              <a:buChar char="-"/>
            </a:pPr>
            <a:endParaRPr lang="nl-BE"/>
          </a:p>
          <a:p>
            <a:pPr marL="285750" indent="-285750">
              <a:buFontTx/>
              <a:buChar char="-"/>
            </a:pP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63921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6361A4-EE28-F6FA-C477-0B879BD9F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Halfjaarresultaten: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DCB81A3C-0511-6081-E37F-ED53D040D1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7554" y="1456615"/>
            <a:ext cx="6976860" cy="4089210"/>
          </a:xfr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95EFA5A6-8367-4346-F3EB-0F12C4CB496A}"/>
              </a:ext>
            </a:extLst>
          </p:cNvPr>
          <p:cNvSpPr txBox="1"/>
          <p:nvPr/>
        </p:nvSpPr>
        <p:spPr>
          <a:xfrm>
            <a:off x="462708" y="1690688"/>
            <a:ext cx="3955056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nl-BE" err="1"/>
              <a:t>Skincare</a:t>
            </a:r>
            <a:r>
              <a:rPr lang="nl-BE"/>
              <a:t> blijft de grootste groeier </a:t>
            </a:r>
            <a:endParaRPr lang="nl-BE">
              <a:ea typeface="Calibri"/>
              <a:cs typeface="Calibri"/>
            </a:endParaRPr>
          </a:p>
          <a:p>
            <a:pPr marL="285750" indent="-285750">
              <a:buFont typeface="Calibri" pitchFamily="2" charset="2"/>
              <a:buChar char="-"/>
            </a:pPr>
            <a:r>
              <a:rPr lang="nl-BE"/>
              <a:t>Grootste groei werd gehaald uit EMEA (+53%)</a:t>
            </a:r>
            <a:endParaRPr lang="nl-BE">
              <a:ea typeface="Calibri"/>
              <a:cs typeface="Calibri"/>
            </a:endParaRPr>
          </a:p>
          <a:p>
            <a:pPr marL="285750" indent="-285750">
              <a:buFont typeface="Calibri" pitchFamily="2" charset="2"/>
              <a:buChar char="-"/>
            </a:pPr>
            <a:r>
              <a:rPr lang="nl-BE"/>
              <a:t>APAC presteerde minder</a:t>
            </a:r>
            <a:endParaRPr lang="nl-BE">
              <a:ea typeface="Calibri"/>
              <a:cs typeface="Calibri"/>
            </a:endParaRP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076FFE2F-BBD6-65B1-EF07-BDBF776C2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8" y="2891955"/>
            <a:ext cx="5094039" cy="264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659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E5733E-1A95-31DC-F026-E4E8A729A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>
                <a:ea typeface="Calibri Light"/>
                <a:cs typeface="Calibri Light"/>
              </a:rPr>
              <a:t>Belangrijke kerncijfers:</a:t>
            </a:r>
            <a:endParaRPr lang="nl-BE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C0E68BE4-C8FB-7C0B-B098-CBA1148D38E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501900"/>
          <a:ext cx="10515594" cy="2225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599">
                  <a:extLst>
                    <a:ext uri="{9D8B030D-6E8A-4147-A177-3AD203B41FA5}">
                      <a16:colId xmlns:a16="http://schemas.microsoft.com/office/drawing/2014/main" val="3944044288"/>
                    </a:ext>
                  </a:extLst>
                </a:gridCol>
                <a:gridCol w="1752599">
                  <a:extLst>
                    <a:ext uri="{9D8B030D-6E8A-4147-A177-3AD203B41FA5}">
                      <a16:colId xmlns:a16="http://schemas.microsoft.com/office/drawing/2014/main" val="2237325599"/>
                    </a:ext>
                  </a:extLst>
                </a:gridCol>
                <a:gridCol w="1752599">
                  <a:extLst>
                    <a:ext uri="{9D8B030D-6E8A-4147-A177-3AD203B41FA5}">
                      <a16:colId xmlns:a16="http://schemas.microsoft.com/office/drawing/2014/main" val="1821590286"/>
                    </a:ext>
                  </a:extLst>
                </a:gridCol>
                <a:gridCol w="1752599">
                  <a:extLst>
                    <a:ext uri="{9D8B030D-6E8A-4147-A177-3AD203B41FA5}">
                      <a16:colId xmlns:a16="http://schemas.microsoft.com/office/drawing/2014/main" val="360656537"/>
                    </a:ext>
                  </a:extLst>
                </a:gridCol>
                <a:gridCol w="1752599">
                  <a:extLst>
                    <a:ext uri="{9D8B030D-6E8A-4147-A177-3AD203B41FA5}">
                      <a16:colId xmlns:a16="http://schemas.microsoft.com/office/drawing/2014/main" val="1858351983"/>
                    </a:ext>
                  </a:extLst>
                </a:gridCol>
                <a:gridCol w="1752599">
                  <a:extLst>
                    <a:ext uri="{9D8B030D-6E8A-4147-A177-3AD203B41FA5}">
                      <a16:colId xmlns:a16="http://schemas.microsoft.com/office/drawing/2014/main" val="6555798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PUIG Brand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LVMH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Kering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Hermes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7074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ROE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BE" b="1" dirty="0"/>
                        <a:t>52,32%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BE" dirty="0"/>
                        <a:t>26,74%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BE" dirty="0"/>
                        <a:t>19,97%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BE" dirty="0"/>
                        <a:t>31,26%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(Hoog mogelijk)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1172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nl-BE" dirty="0"/>
                        <a:t>Koers/winst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 dirty="0"/>
                        <a:t>26,20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23,44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14,19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49,75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(Laag mogelijk)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85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Gross </a:t>
                      </a:r>
                      <a:r>
                        <a:rPr lang="nl-BE" dirty="0" err="1"/>
                        <a:t>Margin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 dirty="0"/>
                        <a:t>70,34%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68,8%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70%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42%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(Hoog mogelijk)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6036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EV/EBITDA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 dirty="0"/>
                        <a:t>5,47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13,3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9,18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32,64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(Laag mogelijk)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555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932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4919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14E702-3D52-A43A-0F43-75E19D90F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ea typeface="Calibri Light"/>
                <a:cs typeface="Calibri Light"/>
              </a:rPr>
              <a:t>Financials:</a:t>
            </a:r>
            <a:endParaRPr lang="nl-NL"/>
          </a:p>
        </p:txBody>
      </p:sp>
      <p:pic>
        <p:nvPicPr>
          <p:cNvPr id="4" name="Tijdelijke aanduiding voor inhoud 3" descr="Afbeelding met tekst, schermopname, Lettertype, nummer&#10;&#10;Automatisch gegenereerde beschrijving">
            <a:extLst>
              <a:ext uri="{FF2B5EF4-FFF2-40B4-BE49-F238E27FC236}">
                <a16:creationId xmlns:a16="http://schemas.microsoft.com/office/drawing/2014/main" id="{0FF9BE7C-B848-27D1-161A-6F0DDCEEF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548" y="2274306"/>
            <a:ext cx="11608903" cy="2307662"/>
          </a:xfrm>
        </p:spPr>
      </p:pic>
    </p:spTree>
    <p:extLst>
      <p:ext uri="{BB962C8B-B14F-4D97-AF65-F5344CB8AC3E}">
        <p14:creationId xmlns:p14="http://schemas.microsoft.com/office/powerpoint/2010/main" val="70417802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252</Words>
  <Application>Microsoft Office PowerPoint</Application>
  <PresentationFormat>Widescreen</PresentationFormat>
  <Paragraphs>79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Kantoorthema</vt:lpstr>
      <vt:lpstr>PowerPoint Presentation</vt:lpstr>
      <vt:lpstr>PowerPoint Presentation</vt:lpstr>
      <vt:lpstr>PowerPoint Presentation</vt:lpstr>
      <vt:lpstr>Korte geschiedenis:</vt:lpstr>
      <vt:lpstr>Bedrijfsactiviteit:</vt:lpstr>
      <vt:lpstr>Omzet per sector</vt:lpstr>
      <vt:lpstr>Halfjaarresultaten:</vt:lpstr>
      <vt:lpstr>Belangrijke kerncijfers:</vt:lpstr>
      <vt:lpstr>Financials:</vt:lpstr>
      <vt:lpstr>SWOT-analysis:</vt:lpstr>
      <vt:lpstr>Mangement:</vt:lpstr>
      <vt:lpstr>Ownership:</vt:lpstr>
      <vt:lpstr>Insiders: </vt:lpstr>
      <vt:lpstr>Koers</vt:lpstr>
      <vt:lpstr>Conclusie: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Ruben Tack</dc:creator>
  <cp:lastModifiedBy>Ruben Tack</cp:lastModifiedBy>
  <cp:revision>2</cp:revision>
  <dcterms:created xsi:type="dcterms:W3CDTF">2025-05-08T18:07:17Z</dcterms:created>
  <dcterms:modified xsi:type="dcterms:W3CDTF">2025-10-11T12:06:56Z</dcterms:modified>
</cp:coreProperties>
</file>

<file path=docProps/thumbnail.jpeg>
</file>